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68" r:id="rId3"/>
    <p:sldId id="276" r:id="rId4"/>
    <p:sldId id="265" r:id="rId5"/>
    <p:sldId id="278" r:id="rId6"/>
    <p:sldId id="279" r:id="rId7"/>
    <p:sldId id="277" r:id="rId8"/>
    <p:sldId id="272" r:id="rId9"/>
    <p:sldId id="275" r:id="rId10"/>
    <p:sldId id="261" r:id="rId11"/>
    <p:sldId id="269" r:id="rId12"/>
    <p:sldId id="262" r:id="rId13"/>
    <p:sldId id="273" r:id="rId14"/>
    <p:sldId id="274" r:id="rId15"/>
    <p:sldId id="283" r:id="rId16"/>
    <p:sldId id="284" r:id="rId17"/>
    <p:sldId id="285" r:id="rId18"/>
    <p:sldId id="286" r:id="rId19"/>
    <p:sldId id="288" r:id="rId20"/>
    <p:sldId id="293" r:id="rId21"/>
    <p:sldId id="295" r:id="rId22"/>
    <p:sldId id="294" r:id="rId23"/>
    <p:sldId id="289" r:id="rId24"/>
    <p:sldId id="280" r:id="rId25"/>
    <p:sldId id="296" r:id="rId26"/>
    <p:sldId id="300" r:id="rId27"/>
    <p:sldId id="302" r:id="rId28"/>
    <p:sldId id="299" r:id="rId29"/>
    <p:sldId id="291" r:id="rId30"/>
    <p:sldId id="292" r:id="rId31"/>
    <p:sldId id="267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192" autoAdjust="0"/>
    <p:restoredTop sz="94660"/>
  </p:normalViewPr>
  <p:slideViewPr>
    <p:cSldViewPr snapToGrid="0">
      <p:cViewPr varScale="1">
        <p:scale>
          <a:sx n="172" d="100"/>
          <a:sy n="172" d="100"/>
        </p:scale>
        <p:origin x="-120" y="-8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30819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db9510f3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db9510f3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db9510f3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db9510f3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9d6dc1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9d6dc1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9d6dc1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9d6dc1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9d6dc1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9d6dc1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markneumann.xyz</a:t>
            </a:r>
            <a:r>
              <a:rPr lang="en-US" dirty="0" smtClean="0"/>
              <a:t>/blog/</a:t>
            </a:r>
            <a:r>
              <a:rPr lang="en-US" dirty="0" err="1" smtClean="0"/>
              <a:t>dependency_matcher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312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312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9d6dc1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9d6dc1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www.machinelearningplus.com</a:t>
            </a:r>
            <a:r>
              <a:rPr lang="en-US" dirty="0" smtClean="0"/>
              <a:t>/</a:t>
            </a:r>
            <a:r>
              <a:rPr lang="en-US" dirty="0" err="1" smtClean="0"/>
              <a:t>nlp</a:t>
            </a:r>
            <a:r>
              <a:rPr lang="en-US" dirty="0" smtClean="0"/>
              <a:t>/training-custom-</a:t>
            </a:r>
            <a:r>
              <a:rPr lang="en-US" dirty="0" err="1" smtClean="0"/>
              <a:t>ner</a:t>
            </a:r>
            <a:r>
              <a:rPr lang="en-US" dirty="0" smtClean="0"/>
              <a:t>-model-in-spacy/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78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9d6dc1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9d6dc1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09d6dc1d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09d6dc1d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Axioms</a:t>
            </a:r>
            <a:r>
              <a:rPr lang="en-US" baseline="0" dirty="0" smtClean="0"/>
              <a:t> – do we all agree with this?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9d6dc1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9d6dc1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9d6dc1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9d6dc1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09d6dc1d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09d6dc1d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09d6dc1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09d6dc1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09d6dc1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09d6dc1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09d6dc1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09d6dc1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Each piece of data has a known meaning attached to it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09d6dc1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09d6dc1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in itself</a:t>
            </a:r>
            <a:r>
              <a:rPr lang="en-US" baseline="0" dirty="0" smtClean="0"/>
              <a:t> means nothing , unless it has meaning attached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09d6dc1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09d6dc1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9d6dc1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9d6dc1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9d6dc1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9d6dc1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810300" y="1228525"/>
            <a:ext cx="6790200" cy="22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64BAFB"/>
                </a:solidFill>
                <a:latin typeface="Poppins"/>
                <a:ea typeface="Poppins"/>
                <a:cs typeface="Poppins"/>
                <a:sym typeface="Poppins"/>
              </a:rPr>
              <a:t>Scraping for developers</a:t>
            </a:r>
            <a:endParaRPr sz="1800" dirty="0">
              <a:solidFill>
                <a:srgbClr val="64BAF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lnSpc>
                <a:spcPct val="115000"/>
              </a:lnSpc>
            </a:pPr>
            <a:r>
              <a:rPr lang="en-US" sz="3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Using NLP for </a:t>
            </a:r>
            <a:r>
              <a:rPr lang="en-US" sz="3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Entity Detection in </a:t>
            </a:r>
            <a:r>
              <a:rPr lang="en-US" sz="3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Parsed HTML</a:t>
            </a:r>
            <a:endParaRPr sz="37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700" y="597324"/>
            <a:ext cx="1406725" cy="3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810300" y="3840526"/>
            <a:ext cx="61125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lnSpcReduction="1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Adi Andrei</a:t>
            </a:r>
            <a:endParaRPr sz="1200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Head of Data</a:t>
            </a:r>
            <a:r>
              <a:rPr lang="en" sz="1200" dirty="0" smtClean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@ </a:t>
            </a:r>
            <a:r>
              <a:rPr lang="en-US" sz="1200" dirty="0" smtClean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Space NK</a:t>
            </a:r>
            <a:endParaRPr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810300" y="1131013"/>
            <a:ext cx="6944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32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Natural Language Processing (NLP) 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766255" y="1986086"/>
            <a:ext cx="6944400" cy="74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 field </a:t>
            </a: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of A.I</a:t>
            </a: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 concerned with creating tools</a:t>
            </a: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, techniques and algorithms to process and understand natural language-based </a:t>
            </a: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21-08-10 at 17.48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0456"/>
            <a:ext cx="9144000" cy="5173956"/>
          </a:xfrm>
          <a:prstGeom prst="rect">
            <a:avLst/>
          </a:prstGeom>
        </p:spPr>
      </p:pic>
      <p:sp>
        <p:nvSpPr>
          <p:cNvPr id="97" name="Google Shape;97;p18"/>
          <p:cNvSpPr txBox="1"/>
          <p:nvPr/>
        </p:nvSpPr>
        <p:spPr>
          <a:xfrm>
            <a:off x="633088" y="1190081"/>
            <a:ext cx="6944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Purpose of this presentation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1039241" y="2433864"/>
            <a:ext cx="5724383" cy="102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Introduce some practical techniques </a:t>
            </a: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and workflows </a:t>
            </a:r>
            <a:endParaRPr lang="en-US" sz="1600" dirty="0" smtClean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lvl="0">
              <a:lnSpc>
                <a:spcPct val="115000"/>
              </a:lnSpc>
            </a:pP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which </a:t>
            </a: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can be leveraged by </a:t>
            </a: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web scraping professionals  </a:t>
            </a:r>
          </a:p>
          <a:p>
            <a:pPr lvl="0">
              <a:lnSpc>
                <a:spcPct val="115000"/>
              </a:lnSpc>
            </a:pP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to get going with the job of extracting meaning from </a:t>
            </a: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text </a:t>
            </a: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data.</a:t>
            </a:r>
            <a:endParaRPr sz="16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545287" y="3833676"/>
            <a:ext cx="524253" cy="537330"/>
            <a:chOff x="5021032" y="3597405"/>
            <a:chExt cx="524253" cy="537330"/>
          </a:xfrm>
        </p:grpSpPr>
        <p:sp>
          <p:nvSpPr>
            <p:cNvPr id="4" name="Frame 3"/>
            <p:cNvSpPr/>
            <p:nvPr/>
          </p:nvSpPr>
          <p:spPr>
            <a:xfrm>
              <a:off x="5161325" y="3750797"/>
              <a:ext cx="243671" cy="243658"/>
            </a:xfrm>
            <a:prstGeom prst="fram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Or 25"/>
            <p:cNvSpPr/>
            <p:nvPr/>
          </p:nvSpPr>
          <p:spPr>
            <a:xfrm>
              <a:off x="5021032" y="3597405"/>
              <a:ext cx="524253" cy="537330"/>
            </a:xfrm>
            <a:prstGeom prst="flowChartOr">
              <a:avLst/>
            </a:prstGeom>
            <a:noFill/>
            <a:ln>
              <a:solidFill>
                <a:srgbClr val="FFF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858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751573" y="697889"/>
            <a:ext cx="5576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Python NLP Libraries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824981" y="3065257"/>
            <a:ext cx="6944400" cy="102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Fastest 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State of the art accuracy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Industrial strength and reliability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78134" y="1554415"/>
            <a:ext cx="6738940" cy="1175641"/>
            <a:chOff x="682703" y="1415437"/>
            <a:chExt cx="6988530" cy="1219183"/>
          </a:xfrm>
        </p:grpSpPr>
        <p:pic>
          <p:nvPicPr>
            <p:cNvPr id="4" name="Picture 3" descr="top nlp lib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2703" y="1415437"/>
              <a:ext cx="6988530" cy="1219183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3714492" y="1571574"/>
              <a:ext cx="946976" cy="946975"/>
            </a:xfrm>
            <a:prstGeom prst="ellipse">
              <a:avLst/>
            </a:prstGeom>
            <a:noFill/>
            <a:ln w="76200" cmpd="tri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800000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8-10 at 12.38.49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166" y="359723"/>
            <a:ext cx="4041721" cy="4585561"/>
          </a:xfrm>
          <a:prstGeom prst="rect">
            <a:avLst/>
          </a:prstGeom>
        </p:spPr>
      </p:pic>
      <p:sp>
        <p:nvSpPr>
          <p:cNvPr id="7" name="Google Shape;97;p18"/>
          <p:cNvSpPr txBox="1"/>
          <p:nvPr/>
        </p:nvSpPr>
        <p:spPr>
          <a:xfrm>
            <a:off x="193664" y="2188159"/>
            <a:ext cx="432832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32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https://</a:t>
            </a:r>
            <a:r>
              <a:rPr lang="en-US" sz="3200" dirty="0" err="1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spacy.io</a:t>
            </a:r>
            <a:r>
              <a:rPr lang="en-US" sz="32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/usage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034625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399211" y="330823"/>
            <a:ext cx="5576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NLP Pipeline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" name="Picture 1" descr="Screen Shot 2021-08-10 at 12.47.19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3088" y="1166564"/>
            <a:ext cx="5285442" cy="1206545"/>
          </a:xfrm>
          <a:prstGeom prst="rect">
            <a:avLst/>
          </a:prstGeom>
        </p:spPr>
      </p:pic>
      <p:sp>
        <p:nvSpPr>
          <p:cNvPr id="6" name="Google Shape;104;p19"/>
          <p:cNvSpPr txBox="1"/>
          <p:nvPr/>
        </p:nvSpPr>
        <p:spPr>
          <a:xfrm>
            <a:off x="788277" y="2720217"/>
            <a:ext cx="6944400" cy="159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7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okenizer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segment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text into 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tokens</a:t>
            </a:r>
          </a:p>
          <a:p>
            <a:pPr marL="457200" lvl="2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agger:  assign Part-of-Speech tags</a:t>
            </a:r>
          </a:p>
          <a:p>
            <a:pPr marL="457200" lvl="2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arser:  identify dependencies, and assign </a:t>
            </a:r>
            <a:r>
              <a:rPr lang="en-US" sz="1600" dirty="0" smtClean="0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Dependency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labels</a:t>
            </a:r>
          </a:p>
          <a:p>
            <a:pPr marL="457200" lvl="2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16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 identify and tag predefined </a:t>
            </a:r>
            <a:r>
              <a:rPr lang="en-US" sz="1600" dirty="0" smtClean="0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Named Entities</a:t>
            </a:r>
          </a:p>
          <a:p>
            <a:pPr marL="457200" lvl="2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 user defined processes can be included in the pipeline</a:t>
            </a:r>
          </a:p>
        </p:txBody>
      </p:sp>
    </p:spTree>
    <p:extLst>
      <p:ext uri="{BB962C8B-B14F-4D97-AF65-F5344CB8AC3E}">
        <p14:creationId xmlns:p14="http://schemas.microsoft.com/office/powerpoint/2010/main" val="1816515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8-10 at 13.03.0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206" y="330365"/>
            <a:ext cx="5307464" cy="4012482"/>
          </a:xfrm>
          <a:prstGeom prst="rect">
            <a:avLst/>
          </a:prstGeom>
        </p:spPr>
      </p:pic>
      <p:pic>
        <p:nvPicPr>
          <p:cNvPr id="5" name="Picture 4" descr="Screen Shot 2021-08-10 at 13.08.01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5021" y="2239107"/>
            <a:ext cx="2268166" cy="2099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Screen Shot 2021-08-10 at 12.47.19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3987" y="1450874"/>
            <a:ext cx="2525268" cy="5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37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21-08-10 at 13.16.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68" y="552498"/>
            <a:ext cx="7238121" cy="4225541"/>
          </a:xfrm>
          <a:prstGeom prst="rect">
            <a:avLst/>
          </a:prstGeom>
        </p:spPr>
      </p:pic>
      <p:pic>
        <p:nvPicPr>
          <p:cNvPr id="7" name="Picture 6" descr="Screen Shot 2021-08-10 at 15.40.50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935" y="95437"/>
            <a:ext cx="2581364" cy="2246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5080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8-10 at 15.55.16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881" y="168851"/>
            <a:ext cx="1937995" cy="19025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Screen Shot 2021-08-10 at 16.12.2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32" y="2465061"/>
            <a:ext cx="2128859" cy="2001273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7" name="Picture 6" descr="Screen Shot 2021-08-10 at 16.28.51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7812" y="3031284"/>
            <a:ext cx="5794791" cy="1410906"/>
          </a:xfrm>
          <a:prstGeom prst="rect">
            <a:avLst/>
          </a:prstGeom>
        </p:spPr>
      </p:pic>
      <p:pic>
        <p:nvPicPr>
          <p:cNvPr id="8" name="Picture 7" descr="Screen Shot 2021-08-10 at 16.31.51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8072" y="182949"/>
            <a:ext cx="3961705" cy="14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17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8-10 at 16.20.00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249" y="1079172"/>
            <a:ext cx="2459086" cy="28043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3325425" y="1549014"/>
            <a:ext cx="4929269" cy="1162718"/>
            <a:chOff x="2745494" y="1321434"/>
            <a:chExt cx="4929269" cy="1162718"/>
          </a:xfrm>
        </p:grpSpPr>
        <p:pic>
          <p:nvPicPr>
            <p:cNvPr id="4" name="Picture 3" descr="Screen Shot 2021-08-10 at 16.34.57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45494" y="1321434"/>
              <a:ext cx="4929269" cy="116271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699810" y="2114296"/>
              <a:ext cx="1824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00FF"/>
                  </a:solidFill>
                </a:rPr>
                <a:t>Not very meaningful</a:t>
              </a:r>
              <a:endParaRPr lang="en-US" i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8636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8-10 at 16.20.00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249" y="1099005"/>
            <a:ext cx="2473882" cy="2821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Screen Shot 2021-08-10 at 17.16.3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630" y="1775988"/>
            <a:ext cx="4529332" cy="1659603"/>
          </a:xfrm>
          <a:prstGeom prst="rect">
            <a:avLst/>
          </a:prstGeom>
        </p:spPr>
      </p:pic>
      <p:sp>
        <p:nvSpPr>
          <p:cNvPr id="6" name="Google Shape;103;p19"/>
          <p:cNvSpPr txBox="1"/>
          <p:nvPr/>
        </p:nvSpPr>
        <p:spPr>
          <a:xfrm>
            <a:off x="2674888" y="198679"/>
            <a:ext cx="5576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Rule-based Pattern Matcher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" name="Google Shape;104;p19"/>
          <p:cNvSpPr txBox="1"/>
          <p:nvPr/>
        </p:nvSpPr>
        <p:spPr>
          <a:xfrm>
            <a:off x="3254817" y="3725975"/>
            <a:ext cx="4431098" cy="74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>
              <a:lnSpc>
                <a:spcPct val="115000"/>
              </a:lnSpc>
              <a:buClr>
                <a:srgbClr val="FFFFFF"/>
              </a:buClr>
              <a:buSzPts val="1600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Like regular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xpressions but using  Tokens instead of characters.</a:t>
            </a:r>
            <a:endParaRPr lang="en-US" sz="16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24715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1924299" y="865750"/>
            <a:ext cx="2942713" cy="74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Web scraped data is unstructured data</a:t>
            </a:r>
          </a:p>
        </p:txBody>
      </p:sp>
      <p:sp>
        <p:nvSpPr>
          <p:cNvPr id="88" name="Google Shape;88;p17"/>
          <p:cNvSpPr txBox="1"/>
          <p:nvPr/>
        </p:nvSpPr>
        <p:spPr>
          <a:xfrm>
            <a:off x="1045000" y="668800"/>
            <a:ext cx="879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64BAF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</a:t>
            </a:r>
            <a:endParaRPr sz="6000" dirty="0">
              <a:solidFill>
                <a:srgbClr val="64BAFB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1924300" y="2057250"/>
            <a:ext cx="5497343" cy="102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Composed of text data </a:t>
            </a: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and </a:t>
            </a: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numeric </a:t>
            </a: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data, where the</a:t>
            </a:r>
          </a:p>
          <a:p>
            <a:pPr>
              <a:lnSpc>
                <a:spcPct val="115000"/>
              </a:lnSpc>
            </a:pP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Text </a:t>
            </a: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explains or gives meaning to the </a:t>
            </a: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Numeric </a:t>
            </a: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</a:t>
            </a:r>
          </a:p>
          <a:p>
            <a:pPr lvl="0">
              <a:lnSpc>
                <a:spcPct val="115000"/>
              </a:lnSpc>
            </a:pPr>
            <a:endParaRPr sz="16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1045000" y="1860300"/>
            <a:ext cx="879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64BAF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</a:t>
            </a:r>
            <a:endParaRPr sz="6000">
              <a:solidFill>
                <a:srgbClr val="64BAFB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1924299" y="3248750"/>
            <a:ext cx="3096872" cy="74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Text data (natural language) is unstructured data</a:t>
            </a:r>
          </a:p>
        </p:txBody>
      </p:sp>
      <p:sp>
        <p:nvSpPr>
          <p:cNvPr id="92" name="Google Shape;92;p17"/>
          <p:cNvSpPr txBox="1"/>
          <p:nvPr/>
        </p:nvSpPr>
        <p:spPr>
          <a:xfrm>
            <a:off x="1045000" y="3051800"/>
            <a:ext cx="879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64BAF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</a:t>
            </a:r>
            <a:endParaRPr sz="6000" dirty="0">
              <a:solidFill>
                <a:srgbClr val="64BAFB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20933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;p19"/>
          <p:cNvSpPr txBox="1"/>
          <p:nvPr/>
        </p:nvSpPr>
        <p:spPr>
          <a:xfrm>
            <a:off x="2674888" y="198679"/>
            <a:ext cx="5576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Rule-based Pattern Matcher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" name="Picture 2" descr="Screen Shot 2021-08-11 at 10.35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6" y="1092752"/>
            <a:ext cx="2171831" cy="3174886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  <p:pic>
        <p:nvPicPr>
          <p:cNvPr id="4" name="Picture 3" descr="Screen Shot 2021-08-11 at 10.48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29" y="1072560"/>
            <a:ext cx="5050838" cy="382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4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;p19"/>
          <p:cNvSpPr txBox="1"/>
          <p:nvPr/>
        </p:nvSpPr>
        <p:spPr>
          <a:xfrm>
            <a:off x="1592603" y="1874661"/>
            <a:ext cx="5363003" cy="102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Sentence 1: John founded a startup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Sentence 2: John, a friend of mine, founded two AI startups. </a:t>
            </a:r>
          </a:p>
        </p:txBody>
      </p:sp>
      <p:sp>
        <p:nvSpPr>
          <p:cNvPr id="4" name="Google Shape;103;p19"/>
          <p:cNvSpPr txBox="1"/>
          <p:nvPr/>
        </p:nvSpPr>
        <p:spPr>
          <a:xfrm>
            <a:off x="2583620" y="565200"/>
            <a:ext cx="3323476" cy="75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Who did what ?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0364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;p19"/>
          <p:cNvSpPr txBox="1"/>
          <p:nvPr/>
        </p:nvSpPr>
        <p:spPr>
          <a:xfrm>
            <a:off x="83150" y="146995"/>
            <a:ext cx="5576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Dependency Matcher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" name="Picture 1" descr="Screen Shot 2021-08-11 at 15.51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591" y="221504"/>
            <a:ext cx="4156750" cy="4653903"/>
          </a:xfrm>
          <a:prstGeom prst="rect">
            <a:avLst/>
          </a:prstGeom>
        </p:spPr>
      </p:pic>
      <p:sp>
        <p:nvSpPr>
          <p:cNvPr id="7" name="Google Shape;103;p19"/>
          <p:cNvSpPr txBox="1"/>
          <p:nvPr/>
        </p:nvSpPr>
        <p:spPr>
          <a:xfrm>
            <a:off x="663814" y="2285545"/>
            <a:ext cx="3323476" cy="75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Who did what ?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2682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;p19"/>
          <p:cNvSpPr txBox="1"/>
          <p:nvPr/>
        </p:nvSpPr>
        <p:spPr>
          <a:xfrm>
            <a:off x="2357382" y="139611"/>
            <a:ext cx="5576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Dependency Matcher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" name="Picture 3" descr="Screen Shot 2021-08-11 at 15.38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2" y="2586465"/>
            <a:ext cx="4157119" cy="1922219"/>
          </a:xfrm>
          <a:prstGeom prst="rect">
            <a:avLst/>
          </a:prstGeom>
        </p:spPr>
      </p:pic>
      <p:pic>
        <p:nvPicPr>
          <p:cNvPr id="5" name="Picture 4" descr="Screen Shot 2021-08-11 at 15.38.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623" y="952464"/>
            <a:ext cx="4665386" cy="410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00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212722" y="142020"/>
            <a:ext cx="664070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NER – Named Entity Recognition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236285" y="967296"/>
            <a:ext cx="845453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>
              <a:lnSpc>
                <a:spcPct val="115000"/>
              </a:lnSpc>
              <a:buClr>
                <a:srgbClr val="FFFFFF"/>
              </a:buClr>
              <a:buSzPts val="1600"/>
            </a:pP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nformation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retrieval task 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locate, segment, and categories a pre-defined set of entities. </a:t>
            </a:r>
            <a:endParaRPr lang="en-US" sz="1600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 descr="Screen Shot 2021-08-12 at 10.36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03" y="1536023"/>
            <a:ext cx="7509396" cy="2952223"/>
          </a:xfrm>
          <a:prstGeom prst="rect">
            <a:avLst/>
          </a:prstGeom>
        </p:spPr>
      </p:pic>
      <p:pic>
        <p:nvPicPr>
          <p:cNvPr id="8" name="Picture 7" descr="Screen Shot 2021-08-10 at 12.47.19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586" y="2679962"/>
            <a:ext cx="3317440" cy="757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2156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9"/>
          <p:cNvSpPr txBox="1"/>
          <p:nvPr/>
        </p:nvSpPr>
        <p:spPr>
          <a:xfrm>
            <a:off x="212722" y="142020"/>
            <a:ext cx="664070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NER – Named Entity Recognition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9" name="Picture 8" descr="Screen Shot 2021-08-12 at 09.45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50" y="921945"/>
            <a:ext cx="4244003" cy="36456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Screen Shot 2021-08-12 at 10.47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185" y="1471032"/>
            <a:ext cx="2805871" cy="245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25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9"/>
          <p:cNvSpPr txBox="1"/>
          <p:nvPr/>
        </p:nvSpPr>
        <p:spPr>
          <a:xfrm>
            <a:off x="212722" y="142020"/>
            <a:ext cx="664070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NER – Named Entity Recognition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" name="Picture 5" descr="Screen Shot 2021-08-12 at 10.52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79" y="2767618"/>
            <a:ext cx="7030217" cy="1662456"/>
          </a:xfrm>
          <a:prstGeom prst="rect">
            <a:avLst/>
          </a:prstGeom>
        </p:spPr>
      </p:pic>
      <p:pic>
        <p:nvPicPr>
          <p:cNvPr id="7" name="Picture 6" descr="Screen Shot 2021-08-12 at 10.53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52" y="991806"/>
            <a:ext cx="7051461" cy="165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78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9"/>
          <p:cNvSpPr txBox="1"/>
          <p:nvPr/>
        </p:nvSpPr>
        <p:spPr>
          <a:xfrm>
            <a:off x="264410" y="201088"/>
            <a:ext cx="2105813" cy="187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NER – 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custom model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" name="Picture 1" descr="Screen Shot 2021-08-12 at 15.36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84" y="0"/>
            <a:ext cx="64067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35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212722" y="142020"/>
            <a:ext cx="664070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NER – Named Entity Recognition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" name="Picture 1" descr="Screen Shot 2021-08-12 at 15.37.1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0"/>
          <a:stretch/>
        </p:blipFill>
        <p:spPr>
          <a:xfrm>
            <a:off x="1683521" y="2266719"/>
            <a:ext cx="6500575" cy="2197501"/>
          </a:xfrm>
          <a:prstGeom prst="rect">
            <a:avLst/>
          </a:prstGeom>
        </p:spPr>
      </p:pic>
      <p:pic>
        <p:nvPicPr>
          <p:cNvPr id="6" name="Picture 5" descr="Screen Shot 2021-08-12 at 10.52.4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9"/>
          <a:stretch/>
        </p:blipFill>
        <p:spPr>
          <a:xfrm>
            <a:off x="1183414" y="826946"/>
            <a:ext cx="7030217" cy="130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1578781" y="1094403"/>
            <a:ext cx="5576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Recap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1430157" y="2133081"/>
            <a:ext cx="5909410" cy="2160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SpaCy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the NLP Pipeline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Dependency elements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Rule-based Pattern Matcher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Dependency Matcher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Named Entity 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Recognition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endParaRPr lang="en-US" sz="1600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7000" lvl="0">
              <a:lnSpc>
                <a:spcPct val="115000"/>
              </a:lnSpc>
              <a:buClr>
                <a:srgbClr val="FFFFFF"/>
              </a:buClr>
              <a:buSzPts val="1600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Supporting files: https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://</a:t>
            </a:r>
            <a:r>
              <a:rPr lang="en-US" sz="1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github.com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n-US" sz="1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thornad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/oxycon21</a:t>
            </a:r>
            <a:endParaRPr lang="en-US" sz="1600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741358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810300" y="1276125"/>
            <a:ext cx="7191274" cy="25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>
              <a:lnSpc>
                <a:spcPct val="115000"/>
              </a:lnSpc>
            </a:pPr>
            <a:r>
              <a:rPr lang="en-US" sz="32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Computers 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simply do not understand and cannot easily process </a:t>
            </a:r>
            <a:r>
              <a:rPr lang="en-US" sz="32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unstructured 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data.</a:t>
            </a:r>
            <a:endParaRPr lang="en-US"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54376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1578781" y="1094403"/>
            <a:ext cx="5576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Other NLP functions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1430157" y="2133081"/>
            <a:ext cx="4831365" cy="1311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Word vectors and transformers:  </a:t>
            </a:r>
            <a:r>
              <a:rPr lang="en-US" sz="16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spaCy</a:t>
            </a:r>
            <a:endParaRPr lang="en-US" sz="1600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Summarization:  </a:t>
            </a:r>
            <a:r>
              <a:rPr lang="en-US" sz="16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Gensim</a:t>
            </a:r>
            <a:endParaRPr lang="en-US" sz="1600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 analysis:  Pattern 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Translation:  </a:t>
            </a:r>
            <a:r>
              <a:rPr lang="en-US" sz="16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DeepL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(API)</a:t>
            </a:r>
          </a:p>
        </p:txBody>
      </p:sp>
    </p:spTree>
    <p:extLst>
      <p:ext uri="{BB962C8B-B14F-4D97-AF65-F5344CB8AC3E}">
        <p14:creationId xmlns:p14="http://schemas.microsoft.com/office/powerpoint/2010/main" val="506324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3234" y="2075642"/>
            <a:ext cx="3837526" cy="9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810300" y="1276125"/>
            <a:ext cx="7191274" cy="25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>
              <a:lnSpc>
                <a:spcPct val="115000"/>
              </a:lnSpc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What is ‘structured’ data</a:t>
            </a:r>
            <a:r>
              <a:rPr lang="en-US" sz="32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810300" y="1276125"/>
            <a:ext cx="7191274" cy="25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>
              <a:lnSpc>
                <a:spcPct val="115000"/>
              </a:lnSpc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What is ‘data’ ?</a:t>
            </a:r>
          </a:p>
        </p:txBody>
      </p:sp>
    </p:spTree>
    <p:extLst>
      <p:ext uri="{BB962C8B-B14F-4D97-AF65-F5344CB8AC3E}">
        <p14:creationId xmlns:p14="http://schemas.microsoft.com/office/powerpoint/2010/main" val="685959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810300" y="1276125"/>
            <a:ext cx="7191274" cy="25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10000"/>
          </a:bodyPr>
          <a:lstStyle/>
          <a:p>
            <a:pPr lvl="0">
              <a:lnSpc>
                <a:spcPct val="115000"/>
              </a:lnSpc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 </a:t>
            </a:r>
            <a:r>
              <a:rPr lang="en-US" sz="19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(sg</a:t>
            </a:r>
            <a:r>
              <a:rPr lang="en-US" sz="19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</a:t>
            </a:r>
            <a:r>
              <a:rPr lang="en-US" sz="19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) 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is a </a:t>
            </a:r>
            <a:r>
              <a:rPr lang="en-US" sz="3200" i="1" dirty="0" smtClean="0">
                <a:solidFill>
                  <a:srgbClr val="FFFF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recorded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symbolical </a:t>
            </a:r>
            <a:r>
              <a:rPr lang="en-US" sz="3200" b="1" i="1" dirty="0" smtClean="0">
                <a:solidFill>
                  <a:srgbClr val="FFFF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representation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of an element of information.</a:t>
            </a:r>
          </a:p>
          <a:p>
            <a:pPr>
              <a:lnSpc>
                <a:spcPct val="115000"/>
              </a:lnSpc>
            </a:pPr>
            <a:endParaRPr lang="en-US" sz="3200" dirty="0" smtClean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>
              <a:lnSpc>
                <a:spcPct val="115000"/>
              </a:lnSpc>
            </a:pPr>
            <a:endParaRPr lang="en-US" sz="3200" dirty="0" smtClean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>
              <a:lnSpc>
                <a:spcPct val="115000"/>
              </a:lnSpc>
            </a:pPr>
            <a:r>
              <a:rPr lang="en-US" sz="19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 </a:t>
            </a:r>
            <a:r>
              <a:rPr lang="en-US" sz="19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 computer data is processed according to what it </a:t>
            </a:r>
            <a:r>
              <a:rPr lang="en-US" sz="1900" i="1" dirty="0">
                <a:solidFill>
                  <a:srgbClr val="FFFF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means</a:t>
            </a:r>
            <a:r>
              <a:rPr lang="en-US" sz="19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or </a:t>
            </a:r>
            <a:r>
              <a:rPr lang="en-US" sz="1900" i="1" dirty="0">
                <a:solidFill>
                  <a:srgbClr val="FFFF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represents</a:t>
            </a:r>
            <a:r>
              <a:rPr lang="en-US" sz="19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</a:t>
            </a:r>
            <a:endParaRPr lang="en-US" sz="19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37398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795618" y="1246760"/>
            <a:ext cx="7191274" cy="25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lnSpc>
                <a:spcPct val="115000"/>
              </a:lnSpc>
            </a:pPr>
            <a:endParaRPr lang="en-US"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lvl="0">
              <a:lnSpc>
                <a:spcPct val="115000"/>
              </a:lnSpc>
            </a:pPr>
            <a:endParaRPr lang="en-US" sz="3200" dirty="0" smtClean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>
              <a:lnSpc>
                <a:spcPct val="115000"/>
              </a:lnSpc>
            </a:pPr>
            <a:r>
              <a:rPr lang="en-US" sz="3200" b="1" i="1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Structured data </a:t>
            </a:r>
            <a:r>
              <a:rPr lang="en-US" sz="2300" i="1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(meaning included)</a:t>
            </a:r>
            <a:endParaRPr lang="en-US" sz="3200" dirty="0" smtClean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>
              <a:lnSpc>
                <a:spcPct val="115000"/>
              </a:lnSpc>
            </a:pPr>
            <a:endParaRPr lang="en-US" sz="3200" dirty="0" smtClean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>
              <a:lnSpc>
                <a:spcPct val="115000"/>
              </a:lnSpc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 is structured such that the </a:t>
            </a:r>
            <a:r>
              <a:rPr lang="en-US" sz="3200" i="1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meaning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of each piece of information represented </a:t>
            </a:r>
            <a:r>
              <a:rPr lang="en-US" sz="32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is also implicitly or explicitly </a:t>
            </a:r>
            <a:r>
              <a:rPr lang="en-US" sz="3200" i="1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present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</a:t>
            </a:r>
            <a:endParaRPr lang="en-US"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69632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722209" y="1064953"/>
            <a:ext cx="725734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32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Extracting </a:t>
            </a:r>
            <a:r>
              <a:rPr lang="en-US" sz="3200" i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meaning</a:t>
            </a:r>
            <a:r>
              <a:rPr lang="en-US" sz="32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from 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text is difficult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751572" y="2037476"/>
            <a:ext cx="6944400" cy="244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7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ost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words are rare</a:t>
            </a:r>
          </a:p>
          <a:p>
            <a:pPr marL="457200" lvl="7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Words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that look completely different can mean almost the same thing</a:t>
            </a:r>
          </a:p>
          <a:p>
            <a:pPr marL="457200" lvl="7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Same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words in a different order can mean something completely 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different</a:t>
            </a:r>
          </a:p>
          <a:p>
            <a:pPr marL="457200" lvl="7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Character level regular expression approach is very limited in this situation</a:t>
            </a:r>
            <a:endParaRPr lang="en-US" sz="16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12750" lvl="0" indent="-285750">
              <a:lnSpc>
                <a:spcPct val="115000"/>
              </a:lnSpc>
              <a:buClr>
                <a:srgbClr val="FFFFFF"/>
              </a:buClr>
              <a:buSzPts val="1600"/>
              <a:buFont typeface="Arial"/>
              <a:buChar char="•"/>
            </a:pPr>
            <a:endParaRPr lang="en-US" sz="1600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7000" lvl="0">
              <a:lnSpc>
                <a:spcPct val="115000"/>
              </a:lnSpc>
              <a:buClr>
                <a:srgbClr val="FFFFFF"/>
              </a:buClr>
              <a:buSzPts val="1600"/>
            </a:pPr>
            <a:endParaRPr lang="en-US" sz="16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15395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722210" y="1064953"/>
            <a:ext cx="664070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Solution: use linguistic knowledge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780937" y="1971404"/>
            <a:ext cx="6944400" cy="2160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7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Linguistics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is the </a:t>
            </a:r>
            <a:r>
              <a:rPr lang="en-US" sz="16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systematic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study of language. </a:t>
            </a:r>
            <a:endParaRPr lang="en-US" sz="1600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7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encompasses the analysis of every aspect of language, as well as the methods for studying and </a:t>
            </a:r>
            <a:r>
              <a:rPr lang="en-US" sz="1600" b="1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modeling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them. </a:t>
            </a:r>
            <a:endParaRPr lang="en-US" sz="1600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7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traditional areas of linguistic analysis include phonetics, phonology</a:t>
            </a:r>
            <a:r>
              <a:rPr lang="en-US" sz="1600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morphology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syntax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semantics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pragmatics</a:t>
            </a:r>
          </a:p>
          <a:p>
            <a:pPr marL="457200" lvl="7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endParaRPr lang="en-US" sz="16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7000" lvl="7">
              <a:lnSpc>
                <a:spcPct val="115000"/>
              </a:lnSpc>
              <a:buClr>
                <a:srgbClr val="FFFFFF"/>
              </a:buClr>
              <a:buSzPts val="1600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=&gt; Helps us transform unstructured text data into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25800602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2938</TotalTime>
  <Words>579</Words>
  <Application>Microsoft Macintosh PowerPoint</Application>
  <PresentationFormat>On-screen Show (16:9)</PresentationFormat>
  <Paragraphs>85</Paragraphs>
  <Slides>31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Adi</cp:lastModifiedBy>
  <cp:revision>58</cp:revision>
  <dcterms:modified xsi:type="dcterms:W3CDTF">2021-08-12T14:45:49Z</dcterms:modified>
</cp:coreProperties>
</file>